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46" r:id="rId2"/>
    <p:sldMasterId id="2147483832" r:id="rId3"/>
    <p:sldMasterId id="2147483857" r:id="rId4"/>
    <p:sldMasterId id="2147483874" r:id="rId5"/>
    <p:sldMasterId id="2147483946" r:id="rId6"/>
    <p:sldMasterId id="2147483964" r:id="rId7"/>
  </p:sldMasterIdLst>
  <p:notesMasterIdLst>
    <p:notesMasterId r:id="rId25"/>
  </p:notesMasterIdLst>
  <p:sldIdLst>
    <p:sldId id="299" r:id="rId8"/>
    <p:sldId id="300" r:id="rId9"/>
    <p:sldId id="301" r:id="rId10"/>
    <p:sldId id="295" r:id="rId11"/>
    <p:sldId id="280" r:id="rId12"/>
    <p:sldId id="281" r:id="rId13"/>
    <p:sldId id="287" r:id="rId14"/>
    <p:sldId id="288" r:id="rId15"/>
    <p:sldId id="289" r:id="rId16"/>
    <p:sldId id="290" r:id="rId17"/>
    <p:sldId id="291" r:id="rId18"/>
    <p:sldId id="264" r:id="rId19"/>
    <p:sldId id="273" r:id="rId20"/>
    <p:sldId id="274" r:id="rId21"/>
    <p:sldId id="267" r:id="rId22"/>
    <p:sldId id="268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921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22E71-7424-4716-BCC7-785E0E607244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8BB1-64DA-4836-B461-5F3CE29EC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2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1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99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1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0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89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836214"/>
            <a:ext cx="8246070" cy="101803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54247"/>
            <a:ext cx="8246070" cy="81442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510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46070" cy="814427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003753"/>
            <a:ext cx="8246070" cy="447934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361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374900"/>
            <a:ext cx="61082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392935"/>
            <a:ext cx="6108200" cy="488502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753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94750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1392933"/>
            <a:ext cx="8093365" cy="814427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259553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3225393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2" y="259553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2" y="3225393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2888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88718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79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9663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892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840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10724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9DC4E9E-9A51-44F0-971B-C64AE781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18306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09150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5517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29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821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407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8260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12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1190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78698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0460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7448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7554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6567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1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645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0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68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0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4568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7548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email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608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012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5738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74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785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1537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9680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85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2272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9547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3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6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6539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0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04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2208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827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78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393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50208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370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65030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3538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3163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987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008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5078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7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62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82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9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2633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008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72221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688743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4858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60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10276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8635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26547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3053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60444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861491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94998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7564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CE4E-EBB1-466E-9D0E-CE2148CCE2A0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2AF5-159F-4BEF-90BD-74026A3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6807-E193-4D56-876C-7A245CED95BA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22906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744" r:id="rId13"/>
    <p:sldLayoutId id="2147483745" r:id="rId14"/>
  </p:sldLayoutIdLst>
  <p:transition spd="slow">
    <p:checker/>
    <p:sndAc>
      <p:stSnd>
        <p:snd r:embed="rId16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ransition spd="slow">
    <p:checker/>
    <p:sndAc>
      <p:stSnd>
        <p:snd r:embed="rId18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ransition spd="slow">
    <p:checker/>
    <p:sndAc>
      <p:stSnd>
        <p:snd r:embed="rId19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25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ransition spd="slow">
    <p:checker/>
    <p:sndAc>
      <p:stSnd>
        <p:snd r:embed="rId19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t>22-Apr-19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910AF75-5262-43EC-8B8B-8D6E432B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 spd="slow">
    <p:checker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00300" y="0"/>
            <a:ext cx="4343399" cy="2453670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69714"/>
            <a:ext cx="4350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r>
              <a:rPr lang="bn-BD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05000"/>
            <a:ext cx="9144001" cy="53014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033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94" y="3505200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ক্ল্যাডিং </a:t>
            </a:r>
            <a:r>
              <a:rPr lang="bn-BD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ক্ল্যাডিং হচ্ছে কোরকে ঘিরে থাকা স্তর যা কাচের তৈরি এবং এটি কোর থেকে নির্গত আলোক রশ্মি প্রতিফলিত করে পুনরায় কোরে ফেরত পাঠায়। এর ব্যাস ১২৫ মাইক্রোমিটার বা  বেশি।  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8" r="6665"/>
          <a:stretch/>
        </p:blipFill>
        <p:spPr>
          <a:xfrm>
            <a:off x="2868100" y="1301431"/>
            <a:ext cx="3328187" cy="1934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3"/>
          <p:cNvGrpSpPr/>
          <p:nvPr/>
        </p:nvGrpSpPr>
        <p:grpSpPr>
          <a:xfrm>
            <a:off x="4343400" y="1333280"/>
            <a:ext cx="2266051" cy="800320"/>
            <a:chOff x="7035364" y="1685011"/>
            <a:chExt cx="1707766" cy="800320"/>
          </a:xfrm>
        </p:grpSpPr>
        <p:sp>
          <p:nvSpPr>
            <p:cNvPr id="5" name="TextBox 4"/>
            <p:cNvSpPr txBox="1"/>
            <p:nvPr/>
          </p:nvSpPr>
          <p:spPr>
            <a:xfrm>
              <a:off x="7489934" y="1685011"/>
              <a:ext cx="1253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ক্ল্যাডিং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Bent Arrow 5"/>
            <p:cNvSpPr/>
            <p:nvPr/>
          </p:nvSpPr>
          <p:spPr>
            <a:xfrm>
              <a:off x="7035364" y="2008176"/>
              <a:ext cx="516840" cy="477155"/>
            </a:xfrm>
            <a:prstGeom prst="bentArrow">
              <a:avLst>
                <a:gd name="adj1" fmla="val 25000"/>
                <a:gd name="adj2" fmla="val 4110"/>
                <a:gd name="adj3" fmla="val 50000"/>
                <a:gd name="adj4" fmla="val 492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31566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83" y="3505200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জ্যাকেটঃ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জ্যাকেট হচ্ছে ক্ল্যাডিংকে ঘিরে থাকা সবচেয়ে বাইরের স্তর যা প্লাস্টিক দিয়ে তৈরি। </a:t>
            </a:r>
          </a:p>
          <a:p>
            <a:pPr algn="just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 তারকে ঘর্ষণ, মরিচা, জলীয় বাষ্প থেকে রক্ষা করে।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8" r="6665"/>
          <a:stretch/>
        </p:blipFill>
        <p:spPr>
          <a:xfrm>
            <a:off x="2743201" y="1107167"/>
            <a:ext cx="3124200" cy="1892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3"/>
          <p:cNvGrpSpPr/>
          <p:nvPr/>
        </p:nvGrpSpPr>
        <p:grpSpPr>
          <a:xfrm>
            <a:off x="4604983" y="1600200"/>
            <a:ext cx="2710217" cy="584775"/>
            <a:chOff x="6929113" y="2286000"/>
            <a:chExt cx="1833887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7653996" y="2286000"/>
              <a:ext cx="11090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জ্যাকেট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6929113" y="2632333"/>
              <a:ext cx="67846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1944414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705" y="3712"/>
            <a:ext cx="808073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ক্যাব</a:t>
            </a:r>
            <a:r>
              <a:rPr lang="bn-BD" sz="4800" b="1" spc="50" dirty="0" smtClean="0">
                <a:ln w="1143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BD" sz="4800" b="1" spc="50" dirty="0" smtClean="0">
                <a:ln w="1143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/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17725"/>
            <a:ext cx="2214601" cy="1494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1543984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ট্রান্সমিশনে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101813"/>
            <a:ext cx="2181778" cy="159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84029"/>
            <a:ext cx="2196101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36667" y="5252619"/>
            <a:ext cx="5630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667" y="3514334"/>
            <a:ext cx="563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গোপনীয়তা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1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422423"/>
            <a:ext cx="4595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1" y="2281689"/>
            <a:ext cx="1781241" cy="1596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58122" y="2776808"/>
            <a:ext cx="448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ওজনে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হাল্কা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311" y="990600"/>
            <a:ext cx="1828800" cy="1607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695" y="3878504"/>
            <a:ext cx="1821415" cy="150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30121" y="5232339"/>
            <a:ext cx="1274762" cy="178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460" r="-1"/>
          <a:stretch/>
        </p:blipFill>
        <p:spPr bwMode="auto">
          <a:xfrm>
            <a:off x="3537702" y="5960773"/>
            <a:ext cx="3791857" cy="52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8322" y="4491207"/>
            <a:ext cx="2240794" cy="45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421" y="-47602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ক্যাব</a:t>
            </a: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লের 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62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30" y="2494485"/>
            <a:ext cx="1483260" cy="131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22368" y="2844225"/>
            <a:ext cx="524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দামী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274" y="14726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ভঙ্গুর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U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89569" y="1086333"/>
            <a:ext cx="1640578" cy="1323192"/>
            <a:chOff x="4724400" y="1066800"/>
            <a:chExt cx="3962400" cy="4419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4400" y="1066800"/>
              <a:ext cx="3962400" cy="441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8071340" y="1066800"/>
              <a:ext cx="61546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0512" y="1440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ক্যাব</a:t>
            </a: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লের 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10" name="Picture 9" descr="FiberOpticTrenching2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30" y="5436196"/>
            <a:ext cx="1628468" cy="12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074" y="3894982"/>
            <a:ext cx="1672608" cy="128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056000" y="4343400"/>
            <a:ext cx="51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জটিল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9398" y="5849590"/>
            <a:ext cx="5915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দক্ষতাসম্পন্ন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জনবলের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3400" y="1213853"/>
            <a:ext cx="5334000" cy="14465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038600"/>
            <a:ext cx="861060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lnSpc>
                <a:spcPts val="35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213853"/>
            <a:ext cx="3657600" cy="24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995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3936590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724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গুরূত্ব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389" y="1241783"/>
            <a:ext cx="3753962" cy="23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52400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7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4191000" cy="1143000"/>
          </a:xfrm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n-BD" altLang="en-US" dirty="0" smtClean="0">
                <a:solidFill>
                  <a:srgbClr val="FF0000"/>
                </a:solidFill>
              </a:rPr>
              <a:t>শিক্ষক পরিচিতি</a:t>
            </a:r>
            <a:endParaRPr lang="en-US" altLang="en-US" dirty="0" smtClean="0">
              <a:solidFill>
                <a:srgbClr val="FF0000"/>
              </a:solidFill>
              <a:cs typeface="Vrind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362200"/>
            <a:ext cx="5638800" cy="2985433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</a:rPr>
              <a:t>মোহাম্মদ হাসান আলী</a:t>
            </a:r>
          </a:p>
          <a:p>
            <a:r>
              <a:rPr lang="bn-BD" sz="3600" b="1" dirty="0" smtClean="0">
                <a:solidFill>
                  <a:srgbClr val="00B050"/>
                </a:solidFill>
              </a:rPr>
              <a:t>প্রভাষক </a:t>
            </a:r>
          </a:p>
          <a:p>
            <a:r>
              <a:rPr lang="bn-BD" sz="3600" b="1" dirty="0" smtClean="0">
                <a:solidFill>
                  <a:srgbClr val="00B050"/>
                </a:solidFill>
              </a:rPr>
              <a:t>তথ্য ও যোগাযোগ প্রযুক্তি 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bn-BD" sz="3600" b="1" dirty="0" smtClean="0">
                <a:solidFill>
                  <a:srgbClr val="00B050"/>
                </a:solidFill>
              </a:rPr>
              <a:t>কালিহাতী কলেজ</a:t>
            </a:r>
            <a:r>
              <a:rPr lang="bn-IN" sz="3600" b="1" dirty="0" smtClean="0">
                <a:solidFill>
                  <a:srgbClr val="00B050"/>
                </a:solidFill>
              </a:rPr>
              <a:t>,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কালিহাতী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টাঙ্গাইল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6901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22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           </a:t>
            </a:r>
            <a:r>
              <a:rPr lang="bn-BD" sz="3600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সংক্ষেপে কলেজ পরিচিতি </a:t>
            </a:r>
            <a:endParaRPr lang="en-US" sz="3600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17356">
            <a:off x="151832" y="1512734"/>
            <a:ext cx="8610600" cy="5078313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নামঃ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কালিহাতী কলেজ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প্রতিষ্ঠাতা</a:t>
            </a:r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ঃ</a:t>
            </a:r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মহান স্বাধীনতার ইশতেহার পাঠক জনাব শাজাহান সিরাজ</a:t>
            </a:r>
            <a:endParaRPr lang="en-US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4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প্রতিষ্ঠাকাল</a:t>
            </a:r>
            <a:r>
              <a:rPr lang="bn-IN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ঃ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১৯৭৯খ্রি.</a:t>
            </a:r>
          </a:p>
        </p:txBody>
      </p:sp>
    </p:spTree>
    <p:extLst>
      <p:ext uri="{BB962C8B-B14F-4D97-AF65-F5344CB8AC3E}">
        <p14:creationId xmlns:p14="http://schemas.microsoft.com/office/powerpoint/2010/main" val="1459560025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350" y="400050"/>
            <a:ext cx="8588375" cy="60921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laque 14"/>
          <p:cNvSpPr/>
          <p:nvPr/>
        </p:nvSpPr>
        <p:spPr>
          <a:xfrm>
            <a:off x="457200" y="790574"/>
            <a:ext cx="2873825" cy="628651"/>
          </a:xfrm>
          <a:prstGeom prst="plaque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000" dirty="0">
                <a:solidFill>
                  <a:sysClr val="windowText" lastClr="000000"/>
                </a:solidFill>
              </a:rPr>
              <a:t> 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438400"/>
            <a:ext cx="739140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BD" sz="44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4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b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44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4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bn-BD" sz="40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743200"/>
            <a:ext cx="4420808" cy="3401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14478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ছবিটি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দেখ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589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cal_fiber_cab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514601"/>
            <a:ext cx="8153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6200" y="5486400"/>
            <a:ext cx="9138140" cy="5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1393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336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ফাইবার অপটিক ক্যাবলঃ 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অপটিক্যাল ফাইবার হলো অত্যন্ত সরু এক ধরণের কাচের তন্তু যা ডাই-ইলেকট্রনিক অন্তরক পদার্থ  দিয়ে  তৈরি এবং এর মধ্যে দিয়ে আলোর গতিতে ডাটা আদান-প্রদান করা যায়। 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418969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39407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66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</a:t>
            </a:r>
            <a:r>
              <a:rPr lang="en-US" sz="6600" b="1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6600" b="1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6600" b="1" spc="50" dirty="0">
              <a:ln w="11430"/>
              <a:solidFill>
                <a:schemeClr val="accent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47800"/>
            <a:ext cx="906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solidFill>
                  <a:srgbClr val="FF0000"/>
                </a:solidFill>
              </a:rPr>
              <a:t>অপটিক্যাল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bn-BD" sz="5400" dirty="0" smtClean="0">
                <a:solidFill>
                  <a:srgbClr val="FF0000"/>
                </a:solidFill>
              </a:rPr>
              <a:t>ফাইবারের ৩টি স্তর। যেমনঃ 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just"/>
            <a:r>
              <a:rPr lang="bn-BD" sz="5400" dirty="0" smtClean="0">
                <a:solidFill>
                  <a:srgbClr val="FF0000"/>
                </a:solidFill>
              </a:rPr>
              <a:t>১। কোর (</a:t>
            </a:r>
            <a:r>
              <a:rPr lang="en-US" sz="5400" dirty="0" smtClean="0">
                <a:solidFill>
                  <a:srgbClr val="FF0000"/>
                </a:solidFill>
              </a:rPr>
              <a:t>Core)</a:t>
            </a:r>
            <a:r>
              <a:rPr lang="bn-BD" sz="5400" dirty="0" smtClean="0">
                <a:solidFill>
                  <a:srgbClr val="FF0000"/>
                </a:solidFill>
              </a:rPr>
              <a:t> 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just"/>
            <a:r>
              <a:rPr lang="bn-BD" sz="5400" dirty="0" smtClean="0">
                <a:solidFill>
                  <a:srgbClr val="FF0000"/>
                </a:solidFill>
              </a:rPr>
              <a:t>২। ক্ল্যাডিং (</a:t>
            </a:r>
            <a:r>
              <a:rPr lang="en-US" sz="5400" dirty="0" smtClean="0">
                <a:solidFill>
                  <a:srgbClr val="FF0000"/>
                </a:solidFill>
              </a:rPr>
              <a:t>Cladding)  </a:t>
            </a:r>
          </a:p>
          <a:p>
            <a:pPr algn="just"/>
            <a:r>
              <a:rPr lang="bn-BD" sz="5400" dirty="0" smtClean="0">
                <a:solidFill>
                  <a:srgbClr val="FF0000"/>
                </a:solidFill>
              </a:rPr>
              <a:t>৩। জ্যাকেট (</a:t>
            </a:r>
            <a:r>
              <a:rPr lang="en-US" sz="5400" dirty="0" smtClean="0">
                <a:solidFill>
                  <a:srgbClr val="FF0000"/>
                </a:solidFill>
              </a:rPr>
              <a:t>Jacket)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" y="1068589"/>
            <a:ext cx="8981364" cy="5673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7" name="Group 26"/>
          <p:cNvGrpSpPr/>
          <p:nvPr/>
        </p:nvGrpSpPr>
        <p:grpSpPr>
          <a:xfrm>
            <a:off x="-152400" y="1583097"/>
            <a:ext cx="8976450" cy="4208103"/>
            <a:chOff x="202808" y="1532013"/>
            <a:chExt cx="3850918" cy="3309208"/>
          </a:xfrm>
        </p:grpSpPr>
        <p:sp>
          <p:nvSpPr>
            <p:cNvPr id="28" name="Rounded Rectangle 27"/>
            <p:cNvSpPr/>
            <p:nvPr/>
          </p:nvSpPr>
          <p:spPr>
            <a:xfrm>
              <a:off x="2667000" y="1532013"/>
              <a:ext cx="1371600" cy="80681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স্ট্রেন্থ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মেম্বার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24200" y="2459213"/>
              <a:ext cx="914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ক্ল্যাডিং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15526" y="4248216"/>
              <a:ext cx="838200" cy="5930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কোর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752600" y="4267200"/>
              <a:ext cx="914400" cy="57402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কোটিং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02808" y="3894408"/>
              <a:ext cx="134112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আউটার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জ্যাকেট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675751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81400"/>
            <a:ext cx="9067800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কোরঃ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কোর হচ্ছে সবচেয়ে ভেতরের স্তর যা সিলিকা মাল্টিকম্পোনেন্ট কাচ বা স্বচ্ছ প্লাস্টিক দিয়ে তৈরি এবং এর মধ্য দিয়ে আলোক সিগন্যাল সঞ্চালিত হয়। এর ব্যাস ৮ থেকে ১০০ মাইক্রোমিটার ।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8" r="6665"/>
          <a:stretch/>
        </p:blipFill>
        <p:spPr>
          <a:xfrm>
            <a:off x="2741169" y="1066800"/>
            <a:ext cx="3309858" cy="2027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03433" y="1638812"/>
            <a:ext cx="1239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36335" y="1992736"/>
            <a:ext cx="967098" cy="175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8619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0025-letters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7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318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Gill Sans MT</vt:lpstr>
      <vt:lpstr>NikoshBAN</vt:lpstr>
      <vt:lpstr>Trebuchet MS</vt:lpstr>
      <vt:lpstr>Tw Cen MT</vt:lpstr>
      <vt:lpstr>Vrinda</vt:lpstr>
      <vt:lpstr>Wingdings</vt:lpstr>
      <vt:lpstr>Wingdings 3</vt:lpstr>
      <vt:lpstr>1_Custom Design</vt:lpstr>
      <vt:lpstr>Custom Design</vt:lpstr>
      <vt:lpstr>160025-letters-template-16x9</vt:lpstr>
      <vt:lpstr>Wisp</vt:lpstr>
      <vt:lpstr>Circuit</vt:lpstr>
      <vt:lpstr>Berlin</vt:lpstr>
      <vt:lpstr>Gallery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</dc:creator>
  <cp:lastModifiedBy>HP</cp:lastModifiedBy>
  <cp:revision>319</cp:revision>
  <dcterms:created xsi:type="dcterms:W3CDTF">2006-08-16T00:00:00Z</dcterms:created>
  <dcterms:modified xsi:type="dcterms:W3CDTF">2019-04-22T16:32:21Z</dcterms:modified>
</cp:coreProperties>
</file>